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732" r:id="rId1"/>
  </p:sldMasterIdLst>
  <p:notesMasterIdLst>
    <p:notesMasterId r:id="rId20"/>
  </p:notesMasterIdLst>
  <p:sldIdLst>
    <p:sldId id="273" r:id="rId2"/>
    <p:sldId id="302" r:id="rId3"/>
    <p:sldId id="303" r:id="rId4"/>
    <p:sldId id="304" r:id="rId5"/>
    <p:sldId id="305" r:id="rId6"/>
    <p:sldId id="312" r:id="rId7"/>
    <p:sldId id="278" r:id="rId8"/>
    <p:sldId id="301" r:id="rId9"/>
    <p:sldId id="296" r:id="rId10"/>
    <p:sldId id="282" r:id="rId11"/>
    <p:sldId id="285" r:id="rId12"/>
    <p:sldId id="307" r:id="rId13"/>
    <p:sldId id="308" r:id="rId14"/>
    <p:sldId id="309" r:id="rId15"/>
    <p:sldId id="310" r:id="rId16"/>
    <p:sldId id="311" r:id="rId17"/>
    <p:sldId id="289" r:id="rId18"/>
    <p:sldId id="295" r:id="rId19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42C54B-4EC7-43BD-A7D2-8C7804152722}">
          <p14:sldIdLst>
            <p14:sldId id="273"/>
            <p14:sldId id="302"/>
            <p14:sldId id="303"/>
            <p14:sldId id="304"/>
            <p14:sldId id="305"/>
            <p14:sldId id="312"/>
            <p14:sldId id="278"/>
            <p14:sldId id="301"/>
          </p14:sldIdLst>
        </p14:section>
        <p14:section name="2º Pitch" id="{CE234EBE-B1C1-43D8-8F9A-847631EF3BFA}">
          <p14:sldIdLst>
            <p14:sldId id="296"/>
            <p14:sldId id="282"/>
            <p14:sldId id="285"/>
            <p14:sldId id="307"/>
            <p14:sldId id="308"/>
            <p14:sldId id="309"/>
            <p14:sldId id="310"/>
            <p14:sldId id="311"/>
            <p14:sldId id="289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3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76117" autoAdjust="0"/>
  </p:normalViewPr>
  <p:slideViewPr>
    <p:cSldViewPr snapToGrid="0" snapToObjects="1">
      <p:cViewPr varScale="1">
        <p:scale>
          <a:sx n="77" d="100"/>
          <a:sy n="77" d="100"/>
        </p:scale>
        <p:origin x="498" y="90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3DD93-0FD5-1D4F-A888-4F5E9AA6BB38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8B911-AB6C-7849-82B5-8F8FC50B6F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5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2C6D-9596-44FC-9E26-5A9A5AFA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609" y="155576"/>
            <a:ext cx="9952516" cy="50028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54BB2D-88B6-46BE-AB24-9CFB34EDC5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33375" y="6197323"/>
            <a:ext cx="504825" cy="365125"/>
          </a:xfrm>
        </p:spPr>
        <p:txBody>
          <a:bodyPr/>
          <a:lstStyle>
            <a:lvl1pPr algn="l">
              <a:defRPr b="1"/>
            </a:lvl1pPr>
          </a:lstStyle>
          <a:p>
            <a:fld id="{7C6079DA-2483-4AA2-8EA9-55D35F013012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B91E07-5CCB-47F5-80A5-965AD61D7D2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495425"/>
            <a:ext cx="10738282" cy="46479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buFont typeface="Trebuchet MS" panose="020B0603020202020204" pitchFamily="34" charset="0"/>
              <a:buChar char="−"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B15D8E4-F030-41BD-A588-7B8AC5E19A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3609" y="713364"/>
            <a:ext cx="9952516" cy="362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43C6C7-F9D3-4B42-8731-891EE73DB6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96" y="155576"/>
            <a:ext cx="769157" cy="4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38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518" y="332924"/>
            <a:ext cx="1035872" cy="5596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476" y="-33038"/>
            <a:ext cx="6553314" cy="483149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715919" y="621870"/>
            <a:ext cx="3535704" cy="2875093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424162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913" y="1816444"/>
            <a:ext cx="8738697" cy="504155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593249" y="2899674"/>
            <a:ext cx="3535704" cy="342492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518" y="332924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4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673100" y="787401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33318" y="1269242"/>
            <a:ext cx="4100681" cy="4121624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518" y="332924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61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3263900" y="1765300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48949" y="2290075"/>
            <a:ext cx="4239352" cy="4432058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518" y="332924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46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727" y="481792"/>
            <a:ext cx="1035872" cy="5596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2424"/>
            <a:ext cx="444843" cy="586557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Trebuchet MS" panose="020B0603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Font typeface="Trebuchet MS" panose="020B0603020202020204" pitchFamily="34" charset="0"/>
              <a:buChar char="–"/>
              <a:defRPr sz="18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18" name="CuadroTexto 17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805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084" y="185457"/>
            <a:ext cx="1035872" cy="55968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36115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8" name="CuadroTexto 7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34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130920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 baseline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7" name="CuadroTexto 6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sp>
        <p:nvSpPr>
          <p:cNvPr id="12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084" y="185457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884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541223"/>
            <a:ext cx="444843" cy="6316777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28650" indent="-285750">
              <a:buClr>
                <a:schemeClr val="bg2">
                  <a:lumMod val="25000"/>
                </a:schemeClr>
              </a:buClr>
              <a:buFont typeface="Verdana" panose="020B0604030504040204" pitchFamily="34" charset="0"/>
              <a:buChar char="‒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143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8" name="CuadroTexto 7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79098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084" y="466506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074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108882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624864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1194" y="1717675"/>
            <a:ext cx="6034205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342900" indent="-342900"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 marL="8001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Sdfgf</a:t>
            </a:r>
            <a:endParaRPr lang="es-ES" noProof="0" dirty="0"/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fsdfsfsgf</a:t>
            </a:r>
            <a:endParaRPr lang="en-US" noProof="0" dirty="0"/>
          </a:p>
        </p:txBody>
      </p:sp>
      <p:sp>
        <p:nvSpPr>
          <p:cNvPr id="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7" name="CuadroTexto 6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33554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422" y="34165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51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54290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570272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27546" y="1717675"/>
            <a:ext cx="568113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858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6" name="CuadroTexto 5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60850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422" y="34165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9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15423" cy="6866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6072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886199"/>
            <a:ext cx="4651819" cy="1295401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5496025" y="5271812"/>
            <a:ext cx="5293895" cy="96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0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611086"/>
            <a:ext cx="10663358" cy="469128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57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15423" cy="6866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6072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886199"/>
            <a:ext cx="4651819" cy="1295401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0B5B2-F00B-4B81-89E0-BD468ACB32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5712095" y="5645533"/>
            <a:ext cx="4748328" cy="8633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51"/>
            <a:ext cx="493648" cy="60013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103927" cy="1270535"/>
          </a:xfrm>
          <a:prstGeom prst="rect">
            <a:avLst/>
          </a:prstGeom>
        </p:spPr>
        <p:txBody>
          <a:bodyPr anchor="t"/>
          <a:lstStyle>
            <a:lvl1pPr algn="l">
              <a:defRPr sz="4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32127"/>
            <a:ext cx="81039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F3264B-01BE-45E1-A972-A8CBEFE0D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803863" y="5645533"/>
            <a:ext cx="4748328" cy="8633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280" y="1717675"/>
            <a:ext cx="10961319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B00C50-07E3-4FA0-8CDF-29EFDC6D11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866" y="175561"/>
            <a:ext cx="898427" cy="48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3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6936509" cy="686199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59710" y="952854"/>
            <a:ext cx="4151305" cy="261584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59710" y="3924301"/>
            <a:ext cx="4151305" cy="118804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1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47363" y="5412540"/>
            <a:ext cx="4651819" cy="535874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" t="12244" b="13308"/>
          <a:stretch/>
        </p:blipFill>
        <p:spPr>
          <a:xfrm>
            <a:off x="5948219" y="5159228"/>
            <a:ext cx="5941534" cy="10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9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798853"/>
            <a:ext cx="5363110" cy="5332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5781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920597"/>
            <a:ext cx="4651819" cy="127920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5496025" y="5271812"/>
            <a:ext cx="5293895" cy="96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75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959710" y="791283"/>
            <a:ext cx="4787947" cy="476043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07904" y="1105469"/>
            <a:ext cx="4151305" cy="2819187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07903" y="4094327"/>
            <a:ext cx="4151305" cy="117369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59710" y="5721385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DE383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7016582" y="673802"/>
            <a:ext cx="4748328" cy="8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19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449"/>
            <a:ext cx="6897189" cy="685755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8487" y="621514"/>
            <a:ext cx="5918440" cy="3550647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485" y="4345003"/>
            <a:ext cx="5918441" cy="165576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8485" y="6173607"/>
            <a:ext cx="5918442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7229518" y="5578417"/>
            <a:ext cx="4748328" cy="8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18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48"/>
            <a:ext cx="494270" cy="600891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091227" cy="1270535"/>
          </a:xfrm>
          <a:prstGeom prst="rect">
            <a:avLst/>
          </a:prstGeom>
        </p:spPr>
        <p:txBody>
          <a:bodyPr anchor="ctr"/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44827"/>
            <a:ext cx="80912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45" y="5450411"/>
            <a:ext cx="5118410" cy="121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4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99" y="5658456"/>
            <a:ext cx="3628724" cy="764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51"/>
            <a:ext cx="493648" cy="60013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103927" cy="1270535"/>
          </a:xfrm>
          <a:prstGeom prst="rect">
            <a:avLst/>
          </a:prstGeom>
        </p:spPr>
        <p:txBody>
          <a:bodyPr anchor="t"/>
          <a:lstStyle>
            <a:lvl1pPr algn="l">
              <a:defRPr sz="4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32127"/>
            <a:ext cx="81039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</p:spTree>
    <p:extLst>
      <p:ext uri="{BB962C8B-B14F-4D97-AF65-F5344CB8AC3E}">
        <p14:creationId xmlns:p14="http://schemas.microsoft.com/office/powerpoint/2010/main" val="50016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1" y="449"/>
            <a:ext cx="1944026" cy="1932853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054495" y="172763"/>
            <a:ext cx="9791005" cy="112586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54494" y="1433015"/>
            <a:ext cx="9791005" cy="50028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54494" y="4155563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706F6F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2054495" y="5422358"/>
            <a:ext cx="4748328" cy="8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13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17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52" r:id="rId20"/>
    <p:sldLayoutId id="2147483733" r:id="rId21"/>
    <p:sldLayoutId id="2147483735" r:id="rId22"/>
    <p:sldLayoutId id="2147483740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ilson-Costa18/Kertana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sz="2400" dirty="0" err="1"/>
              <a:t>Attellu</a:t>
            </a:r>
            <a:r>
              <a:rPr lang="es-ES" sz="2400" dirty="0"/>
              <a:t> </a:t>
            </a:r>
            <a:r>
              <a:rPr lang="es-ES" sz="2400" dirty="0" err="1"/>
              <a:t>Studios</a:t>
            </a:r>
            <a:endParaRPr lang="es-ES" sz="24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1800" dirty="0"/>
              <a:t>20xx/20xx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63C13A1-28B4-434B-B5A0-2302394A4325}"/>
              </a:ext>
            </a:extLst>
          </p:cNvPr>
          <p:cNvSpPr txBox="1">
            <a:spLocks/>
          </p:cNvSpPr>
          <p:nvPr/>
        </p:nvSpPr>
        <p:spPr>
          <a:xfrm>
            <a:off x="227990" y="1180911"/>
            <a:ext cx="4651819" cy="260729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/>
              <a:t>P01: Kertana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F3812940-60E1-4FA1-8096-5F0BC0FFC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865" y="1684516"/>
            <a:ext cx="3250593" cy="325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34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Diagrama de Casos de Utilização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Kertana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1F2EE13-EB47-45D8-84A0-28FA35BF7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447" y="940810"/>
            <a:ext cx="5976046" cy="566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43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UC07 – Adicionar hortaliça à lista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007934"/>
              </p:ext>
            </p:extLst>
          </p:nvPr>
        </p:nvGraphicFramePr>
        <p:xfrm>
          <a:off x="781215" y="1289428"/>
          <a:ext cx="10514059" cy="46220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242">
                  <a:extLst>
                    <a:ext uri="{9D8B030D-6E8A-4147-A177-3AD203B41FA5}">
                      <a16:colId xmlns:a16="http://schemas.microsoft.com/office/drawing/2014/main" val="3895037718"/>
                    </a:ext>
                  </a:extLst>
                </a:gridCol>
                <a:gridCol w="9437817">
                  <a:extLst>
                    <a:ext uri="{9D8B030D-6E8A-4147-A177-3AD203B41FA5}">
                      <a16:colId xmlns:a16="http://schemas.microsoft.com/office/drawing/2014/main" val="2470807427"/>
                    </a:ext>
                  </a:extLst>
                </a:gridCol>
              </a:tblGrid>
              <a:tr h="5346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Descrição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O utilizador seleciona um botão na lista de hortaliças que abre um pop up, onde pode selecionar uma hortaliça que quer adicionar na lista.</a:t>
                      </a:r>
                      <a:endParaRPr lang="en-GB" sz="12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021348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>
                          <a:effectLst/>
                        </a:rPr>
                        <a:t>Pré-condições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O utilizador encontra-se numa página com a lista de hortaliças.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038629"/>
                  </a:ext>
                </a:extLst>
              </a:tr>
              <a:tr h="15966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Principal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O utilizador seleciona o botão, com o simbolo de somatório, da lista de hortaliças.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 O site verifica as hortaliças que têm condições para serem plantadas no mapa da zona de Portugal. 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3. O site abre um pop up com uma lista das hortaliças.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4. O utilizador seleciona uma hortaliça da lista.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5. O utilizador seleciona opção "Adicionar"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7. O site fecha o pop up.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8. O site atualiza a lista de hortaliças, adicionando a nova hortaliça.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124833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Alternativo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4.1. O utilizador escreve o nome da hortaliça na barra de procura.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  4.1.1. O site atualiza os resultados para corresponder com o que o utilizador escreveu.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  4.1.2. O utilizador seleciona a hortaliça.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697230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A hortaliça selecionada aparece na lista de hortaliças.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2942436"/>
                  </a:ext>
                </a:extLst>
              </a:tr>
              <a:tr h="62006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de Exceção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2a. O site verifica as hortaliças que têm condições para serem plantadas na área da circunferêcia.(Encontra-se na página do perfil de um terreno)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5a. O utilizador seleciona "X".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  5a.1. O site fecha o pop up.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97754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Não ocorre nenhuma atualização de informação na página.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753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UC11 – Adicionar hortaliça à lista do perfil do terreno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898122"/>
              </p:ext>
            </p:extLst>
          </p:nvPr>
        </p:nvGraphicFramePr>
        <p:xfrm>
          <a:off x="781215" y="1289428"/>
          <a:ext cx="10514059" cy="31754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242">
                  <a:extLst>
                    <a:ext uri="{9D8B030D-6E8A-4147-A177-3AD203B41FA5}">
                      <a16:colId xmlns:a16="http://schemas.microsoft.com/office/drawing/2014/main" val="3895037718"/>
                    </a:ext>
                  </a:extLst>
                </a:gridCol>
                <a:gridCol w="9437817">
                  <a:extLst>
                    <a:ext uri="{9D8B030D-6E8A-4147-A177-3AD203B41FA5}">
                      <a16:colId xmlns:a16="http://schemas.microsoft.com/office/drawing/2014/main" val="2470807427"/>
                    </a:ext>
                  </a:extLst>
                </a:gridCol>
              </a:tblGrid>
              <a:tr h="5346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Descrição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O agricultor adiciona uma hortaliça na lista de hortaliças no perfil do terreno.</a:t>
                      </a:r>
                      <a:endParaRPr lang="en-GB" sz="12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021348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>
                          <a:effectLst/>
                        </a:rPr>
                        <a:t>Pré-condições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O agricultor encontra-se logado com sucesso. O agricultor encontra-se na página do perfil de um terreno.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038629"/>
                  </a:ext>
                </a:extLst>
              </a:tr>
              <a:tr h="70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Principal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Include use case "Adicionar hortaliça à lista"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 O site atualiza os dados do terreno, associando a nova hortaliça ao terreno.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124833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Alternativo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4.1. O utilizador escreve o nome da hortaliça na barra de procura.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  4.1.1. O site atualiza os resultados para corresponder com o que o utilizador escreveu.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  4.1.2. O utilizador seleciona a hortaliça.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697230"/>
                  </a:ext>
                </a:extLst>
              </a:tr>
              <a:tr h="3490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A hortaliça selecionada é adicionada na lista de hortaliças do perfil do terreno.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2942436"/>
                  </a:ext>
                </a:extLst>
              </a:tr>
              <a:tr h="29419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de Exceção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N/A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97754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83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UC10 – </a:t>
            </a:r>
            <a:r>
              <a:rPr lang="pt-BR" dirty="0"/>
              <a:t> Pesquisar terreno c/ base numa hortaliça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934124"/>
              </p:ext>
            </p:extLst>
          </p:nvPr>
        </p:nvGraphicFramePr>
        <p:xfrm>
          <a:off x="781215" y="1289428"/>
          <a:ext cx="10514059" cy="38895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242">
                  <a:extLst>
                    <a:ext uri="{9D8B030D-6E8A-4147-A177-3AD203B41FA5}">
                      <a16:colId xmlns:a16="http://schemas.microsoft.com/office/drawing/2014/main" val="3895037718"/>
                    </a:ext>
                  </a:extLst>
                </a:gridCol>
                <a:gridCol w="9437817">
                  <a:extLst>
                    <a:ext uri="{9D8B030D-6E8A-4147-A177-3AD203B41FA5}">
                      <a16:colId xmlns:a16="http://schemas.microsoft.com/office/drawing/2014/main" val="2470807427"/>
                    </a:ext>
                  </a:extLst>
                </a:gridCol>
              </a:tblGrid>
              <a:tr h="5346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Descrição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Um utilizador pode pesquisar por zonas onde tem condições de plantar uma certa hortaliça ou procurar por hortaliças que pode plantar tendo em conta uma certa zona.</a:t>
                      </a:r>
                      <a:endParaRPr lang="en-GB" sz="12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021348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>
                          <a:effectLst/>
                        </a:rPr>
                        <a:t>Pré-condições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O utilizador encontra-se na página inicial.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038629"/>
                  </a:ext>
                </a:extLst>
              </a:tr>
              <a:tr h="13124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Principal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Utilizador seleciona o botão "Hortaliça" em cima da barra de pesquisa.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 O utilizador procura por uma hortaliça.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3. O site abre uma página com mapa e uma lista.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4. O site atualiza na lista a hortaliça indicada pela pesquisa do utilizador.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5. O site atualiza o mapa com um sombreado verde em zonas com condições para plantação da hortaliça indicada.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6. Utilizador faz zoom numa zona do mapa (para verificar se tem condições para plantação da hortaliça).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124833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Alternativo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6.1 Utilizador realiza a use case "Adicionar hortaliça"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  6.1.1. O site sobrepõe outra camada verde no mapa das zonas com condições para plantar hortaliça adicionada à lista (Zonas onde se pode plantar todas as hortaliças fica com verde mais intenso)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697230"/>
                  </a:ext>
                </a:extLst>
              </a:tr>
              <a:tr h="39677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N/A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2942436"/>
                  </a:ext>
                </a:extLst>
              </a:tr>
              <a:tr h="4039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de Exceção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N/A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97754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N/A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801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UC03 – </a:t>
            </a:r>
            <a:r>
              <a:rPr lang="pt-BR" dirty="0"/>
              <a:t> Selecionar área do terreno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069958"/>
              </p:ext>
            </p:extLst>
          </p:nvPr>
        </p:nvGraphicFramePr>
        <p:xfrm>
          <a:off x="781215" y="1289428"/>
          <a:ext cx="10514059" cy="33957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242">
                  <a:extLst>
                    <a:ext uri="{9D8B030D-6E8A-4147-A177-3AD203B41FA5}">
                      <a16:colId xmlns:a16="http://schemas.microsoft.com/office/drawing/2014/main" val="3895037718"/>
                    </a:ext>
                  </a:extLst>
                </a:gridCol>
                <a:gridCol w="9437817">
                  <a:extLst>
                    <a:ext uri="{9D8B030D-6E8A-4147-A177-3AD203B41FA5}">
                      <a16:colId xmlns:a16="http://schemas.microsoft.com/office/drawing/2014/main" val="2470807427"/>
                    </a:ext>
                  </a:extLst>
                </a:gridCol>
              </a:tblGrid>
              <a:tr h="5346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Descrição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Quando o utilizador clica num ponto do mapa, o site adiciona uma circunferência com centro no ponto. O site verifica hortaliças com condições para plantar naquela área.</a:t>
                      </a:r>
                      <a:endParaRPr lang="en-GB" sz="12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021348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>
                          <a:effectLst/>
                        </a:rPr>
                        <a:t>Pré-condições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Utilizador encontra-se numa página com o mapa.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038629"/>
                  </a:ext>
                </a:extLst>
              </a:tr>
              <a:tr h="103416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Principal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O site pede ao agricultor para selecionar uma zona do mapa.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 Utilizador clica num ponto do mapa.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3. O site adiciona uma circunferência com centro no ponto selecionado pelo utilizador.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4. O site verifica as hortaliças que têm condições para serem plantadas na área da circunferência.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5. O site atualiza a lista de hortaliças ao lado do mapa.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124833"/>
                  </a:ext>
                </a:extLst>
              </a:tr>
              <a:tr h="41346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Alternativo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N/A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697230"/>
                  </a:ext>
                </a:extLst>
              </a:tr>
              <a:tr h="39677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É adicionada uma circunferência no mapa da zona selecionada pelo utilizador. Uma lista ao lado do mapa é atualizada com hortaliças.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2942436"/>
                  </a:ext>
                </a:extLst>
              </a:tr>
              <a:tr h="4039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de Exceção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N/A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97754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N/A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2937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UC02 – </a:t>
            </a:r>
            <a:r>
              <a:rPr lang="pt-BR" dirty="0"/>
              <a:t> Adicionar perfil de um terreno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295006"/>
              </p:ext>
            </p:extLst>
          </p:nvPr>
        </p:nvGraphicFramePr>
        <p:xfrm>
          <a:off x="781215" y="1289428"/>
          <a:ext cx="10514059" cy="37839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242">
                  <a:extLst>
                    <a:ext uri="{9D8B030D-6E8A-4147-A177-3AD203B41FA5}">
                      <a16:colId xmlns:a16="http://schemas.microsoft.com/office/drawing/2014/main" val="3895037718"/>
                    </a:ext>
                  </a:extLst>
                </a:gridCol>
                <a:gridCol w="9437817">
                  <a:extLst>
                    <a:ext uri="{9D8B030D-6E8A-4147-A177-3AD203B41FA5}">
                      <a16:colId xmlns:a16="http://schemas.microsoft.com/office/drawing/2014/main" val="2470807427"/>
                    </a:ext>
                  </a:extLst>
                </a:gridCol>
              </a:tblGrid>
              <a:tr h="5346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Descrição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Um agricultor insere e seleciona dados sobre o terreno, para o site adicionar um perfil do terreno associado ao perfil do agricultor, onde ele poderá consultar informação do terreno.</a:t>
                      </a:r>
                      <a:endParaRPr lang="en-GB" sz="12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021348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>
                          <a:effectLst/>
                        </a:rPr>
                        <a:t>Pré-condições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O agricultor encontra-se na página do seu perfil. Agricultor encontra-se logado com sucesso.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038629"/>
                  </a:ext>
                </a:extLst>
              </a:tr>
              <a:tr h="103416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Principal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Agricultor seleciona opção “Criar”.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 O site abre a página com um lista vazia e um mapa.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3. Include use case "Selecionar área do terreno"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4. Agricultor insere o nome que vai ficar associado ao terreno. 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5. Agricultor conclui adição de um terreno ao selecionar opção “Finalizar”.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6. O site atualiza os dados do perfil do agricultor, associando o terreno.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7. O site abre a página do novo terreno.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124833"/>
                  </a:ext>
                </a:extLst>
              </a:tr>
              <a:tr h="41346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Alternativo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N/A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697230"/>
                  </a:ext>
                </a:extLst>
              </a:tr>
              <a:tr h="39677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É adicionado ao perfil do agricultor uma opção na lista de terrenos para aceder ao perfil do terreno criado.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2942436"/>
                  </a:ext>
                </a:extLst>
              </a:tr>
              <a:tr h="4039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de Exceção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5a. Agricultor cancela operação em qualquer momento pressionando o botão "Cancelar".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97754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O site muda de volta para a página do perfil do agricultor, sem alteração nenhuma da sua página.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104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UC09 – </a:t>
            </a:r>
            <a:r>
              <a:rPr lang="pt-BR" dirty="0"/>
              <a:t> Pesquisar hortaliça c/ base numa zona do mapa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314355"/>
              </p:ext>
            </p:extLst>
          </p:nvPr>
        </p:nvGraphicFramePr>
        <p:xfrm>
          <a:off x="781215" y="1289428"/>
          <a:ext cx="10514059" cy="3604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242">
                  <a:extLst>
                    <a:ext uri="{9D8B030D-6E8A-4147-A177-3AD203B41FA5}">
                      <a16:colId xmlns:a16="http://schemas.microsoft.com/office/drawing/2014/main" val="3895037718"/>
                    </a:ext>
                  </a:extLst>
                </a:gridCol>
                <a:gridCol w="9437817">
                  <a:extLst>
                    <a:ext uri="{9D8B030D-6E8A-4147-A177-3AD203B41FA5}">
                      <a16:colId xmlns:a16="http://schemas.microsoft.com/office/drawing/2014/main" val="2470807427"/>
                    </a:ext>
                  </a:extLst>
                </a:gridCol>
              </a:tblGrid>
              <a:tr h="5346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Descrição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Utilizador procura por uma zona (Conselho ou Município), seleciona uma área no mapa e recebe informação sobre as hortaliças com condições para serem plantadas na área selecionada.</a:t>
                      </a:r>
                      <a:endParaRPr lang="en-GB" sz="12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021348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>
                          <a:effectLst/>
                        </a:rPr>
                        <a:t>Pré-condições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Utilizador encontra-se na página inicial.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038629"/>
                  </a:ext>
                </a:extLst>
              </a:tr>
              <a:tr h="103416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Principal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Utilizador seleciona o botão "Terreno" em cima da barra de pesquisa.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 O utilizador procura por um conselho.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3. O site abre uma página com mapa e uma lista.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4. O site atualiza a localização do mapa para o indicado pela pesquisa do utilizador.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5. O site atualiza a lista de hortaliças com hortaliças que têm condições para serem plantadas na zona.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6. Include use case "Selecionar área do terreno"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124833"/>
                  </a:ext>
                </a:extLst>
              </a:tr>
              <a:tr h="41346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Alternativo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2.1. Utilizador procura por um município.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697230"/>
                  </a:ext>
                </a:extLst>
              </a:tr>
              <a:tr h="39677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lista de hortaliças é atualizada com as hortaliças com condições de serem plantadas na zona.</a:t>
                      </a:r>
                      <a:endParaRPr lang="en-GB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2942436"/>
                  </a:ext>
                </a:extLst>
              </a:tr>
              <a:tr h="4039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de Exceção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N/A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97754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N/A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9414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Modelo de Domínio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Kertana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AFF8385-0C41-4BAD-BEF3-E00C05931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85" y="1012701"/>
            <a:ext cx="9819861" cy="579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3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F9C4-F4EF-4D14-AE50-840010EB7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Sprint </a:t>
            </a:r>
            <a:r>
              <a:rPr lang="pt-PT" dirty="0" err="1"/>
              <a:t>Retrospective</a:t>
            </a:r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F6282-AB7A-415D-BB5A-9357C9280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Sprint 2 (15/11/2021)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28115-1C6F-4B3A-A49F-502A3558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19B481-5901-44DA-8048-313007DB8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381417"/>
              </p:ext>
            </p:extLst>
          </p:nvPr>
        </p:nvGraphicFramePr>
        <p:xfrm>
          <a:off x="563526" y="1318662"/>
          <a:ext cx="10781414" cy="468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0707">
                  <a:extLst>
                    <a:ext uri="{9D8B030D-6E8A-4147-A177-3AD203B41FA5}">
                      <a16:colId xmlns:a16="http://schemas.microsoft.com/office/drawing/2014/main" val="737064853"/>
                    </a:ext>
                  </a:extLst>
                </a:gridCol>
                <a:gridCol w="5390707">
                  <a:extLst>
                    <a:ext uri="{9D8B030D-6E8A-4147-A177-3AD203B41FA5}">
                      <a16:colId xmlns:a16="http://schemas.microsoft.com/office/drawing/2014/main" val="1973091912"/>
                    </a:ext>
                  </a:extLst>
                </a:gridCol>
              </a:tblGrid>
              <a:tr h="503653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positivos - O que correu bem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a melhorar</a:t>
                      </a:r>
                      <a:endParaRPr lang="pt-PT" noProof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00904"/>
                  </a:ext>
                </a:extLst>
              </a:tr>
              <a:tr h="18400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noProof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Descrição dos Use Cases vai em conta com o que estamos a planear fazer para a implementação.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Interações e multiplicidade do Modelo Domínio.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Relações e estrutura do Diagrama Use Cases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968583"/>
                  </a:ext>
                </a:extLst>
              </a:tr>
              <a:tr h="503653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o próximo sprint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PT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32719"/>
                  </a:ext>
                </a:extLst>
              </a:tr>
              <a:tr h="184009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Estudar melhor os tipos de APIs que vamos utilizar para a implementação.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Estruturar um modelo contexto da competição.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Estudar artigos sobre agricultura precisão.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Rever os requisitos funcionais e não funcionais, tendo em conta os APIs que vamos usar.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0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131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Equipa de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Apresentação das competência do N’</a:t>
            </a:r>
            <a:r>
              <a:rPr lang="pt-PT" dirty="0" err="1"/>
              <a:t>zembo</a:t>
            </a:r>
            <a:r>
              <a:rPr lang="pt-PT" dirty="0"/>
              <a:t> Pitta Grós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EFE6B91-AB99-46D8-AE77-F09B91B3421D}"/>
              </a:ext>
            </a:extLst>
          </p:cNvPr>
          <p:cNvSpPr txBox="1"/>
          <p:nvPr/>
        </p:nvSpPr>
        <p:spPr>
          <a:xfrm>
            <a:off x="729770" y="4408846"/>
            <a:ext cx="29260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>
                <a:solidFill>
                  <a:srgbClr val="DE3831"/>
                </a:solidFill>
              </a:rPr>
              <a:t>Software </a:t>
            </a:r>
            <a:r>
              <a:rPr lang="pt-PT" sz="1600" dirty="0" err="1">
                <a:solidFill>
                  <a:srgbClr val="DE3831"/>
                </a:solidFill>
              </a:rPr>
              <a:t>Development</a:t>
            </a:r>
            <a:r>
              <a:rPr lang="pt-PT" sz="1600" dirty="0">
                <a:solidFill>
                  <a:srgbClr val="DE3831"/>
                </a:solidFill>
              </a:rPr>
              <a:t> &amp;</a:t>
            </a:r>
          </a:p>
          <a:p>
            <a:pPr algn="ctr"/>
            <a:r>
              <a:rPr lang="pt-PT" sz="1600" dirty="0" err="1">
                <a:solidFill>
                  <a:srgbClr val="DE3831"/>
                </a:solidFill>
              </a:rPr>
              <a:t>Desing</a:t>
            </a:r>
            <a:r>
              <a:rPr lang="pt-PT" sz="1600" dirty="0">
                <a:solidFill>
                  <a:srgbClr val="DE3831"/>
                </a:solidFill>
              </a:rPr>
              <a:t> Team</a:t>
            </a:r>
          </a:p>
          <a:p>
            <a:pPr algn="ctr"/>
            <a:endParaRPr lang="pt-PT" sz="1600" dirty="0">
              <a:solidFill>
                <a:srgbClr val="C00000"/>
              </a:solidFill>
            </a:endParaRPr>
          </a:p>
          <a:p>
            <a:pPr algn="ctr"/>
            <a:endParaRPr lang="pt-PT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15A8271-4333-421A-B4F9-62A52BC070B9}"/>
              </a:ext>
            </a:extLst>
          </p:cNvPr>
          <p:cNvSpPr txBox="1"/>
          <p:nvPr/>
        </p:nvSpPr>
        <p:spPr>
          <a:xfrm>
            <a:off x="-384649" y="5018790"/>
            <a:ext cx="515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bg1">
                    <a:lumMod val="50000"/>
                  </a:schemeClr>
                </a:solidFill>
              </a:rPr>
              <a:t>Telemóvel: </a:t>
            </a:r>
            <a:r>
              <a:rPr lang="pt-PT" sz="1400" dirty="0">
                <a:solidFill>
                  <a:srgbClr val="DE3831"/>
                </a:solidFill>
              </a:rPr>
              <a:t>962164544</a:t>
            </a:r>
          </a:p>
          <a:p>
            <a:pPr algn="ctr"/>
            <a:r>
              <a:rPr lang="pt-PT" sz="1400" dirty="0">
                <a:solidFill>
                  <a:schemeClr val="bg1">
                    <a:lumMod val="50000"/>
                  </a:schemeClr>
                </a:solidFill>
              </a:rPr>
              <a:t>Email: </a:t>
            </a:r>
            <a:r>
              <a:rPr lang="pt-PT" sz="1400" dirty="0" err="1">
                <a:solidFill>
                  <a:srgbClr val="DE3831"/>
                </a:solidFill>
              </a:rPr>
              <a:t>ivanilsonpittagros</a:t>
            </a:r>
            <a:r>
              <a:rPr lang="pt-PT" sz="1400" dirty="0">
                <a:solidFill>
                  <a:srgbClr val="DE3831"/>
                </a:solidFill>
              </a:rPr>
              <a:t>@(</a:t>
            </a:r>
            <a:r>
              <a:rPr lang="pt-PT" sz="1400" dirty="0" err="1">
                <a:solidFill>
                  <a:srgbClr val="DE3831"/>
                </a:solidFill>
              </a:rPr>
              <a:t>hotmail</a:t>
            </a:r>
            <a:r>
              <a:rPr lang="pt-PT" sz="1400" dirty="0">
                <a:solidFill>
                  <a:srgbClr val="DE3831"/>
                </a:solidFill>
              </a:rPr>
              <a:t>/</a:t>
            </a:r>
            <a:r>
              <a:rPr lang="pt-PT" sz="1400" dirty="0" err="1">
                <a:solidFill>
                  <a:srgbClr val="DE3831"/>
                </a:solidFill>
              </a:rPr>
              <a:t>gmail</a:t>
            </a:r>
            <a:r>
              <a:rPr lang="pt-PT" sz="1400" dirty="0">
                <a:solidFill>
                  <a:srgbClr val="DE3831"/>
                </a:solidFill>
              </a:rPr>
              <a:t>).com</a:t>
            </a:r>
          </a:p>
        </p:txBody>
      </p:sp>
      <p:pic>
        <p:nvPicPr>
          <p:cNvPr id="11" name="Imagem 10" descr="Uma imagem com pessoa, janela, homem, interior&#10;&#10;Descrição gerada automaticamente">
            <a:extLst>
              <a:ext uri="{FF2B5EF4-FFF2-40B4-BE49-F238E27FC236}">
                <a16:creationId xmlns:a16="http://schemas.microsoft.com/office/drawing/2014/main" id="{49EC848D-3170-42DC-834D-5F4DD69AE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75" y="1921893"/>
            <a:ext cx="2357141" cy="2328247"/>
          </a:xfrm>
          <a:prstGeom prst="ellipse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03AFCBF-92D4-4C2D-949A-CD4D8EB34957}"/>
              </a:ext>
            </a:extLst>
          </p:cNvPr>
          <p:cNvSpPr txBox="1"/>
          <p:nvPr/>
        </p:nvSpPr>
        <p:spPr>
          <a:xfrm>
            <a:off x="3853543" y="1788393"/>
            <a:ext cx="67926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DE3831"/>
                </a:solidFill>
              </a:rPr>
              <a:t>Engenharia Informática</a:t>
            </a:r>
          </a:p>
          <a:p>
            <a:r>
              <a:rPr lang="pt-PT" sz="1600" dirty="0">
                <a:solidFill>
                  <a:srgbClr val="DE3831"/>
                </a:solidFill>
              </a:rPr>
              <a:t>Estudante, 19 anos, interessado em inteligência artificial, programação web, redes, </a:t>
            </a:r>
            <a:r>
              <a:rPr lang="pt-PT" sz="1600" dirty="0" err="1">
                <a:solidFill>
                  <a:srgbClr val="DE3831"/>
                </a:solidFill>
              </a:rPr>
              <a:t>cybersecurity</a:t>
            </a:r>
            <a:r>
              <a:rPr lang="pt-PT" sz="1600" dirty="0">
                <a:solidFill>
                  <a:srgbClr val="DE3831"/>
                </a:solidFill>
              </a:rPr>
              <a:t> e game </a:t>
            </a:r>
            <a:r>
              <a:rPr lang="pt-PT" sz="1600" dirty="0" err="1">
                <a:solidFill>
                  <a:srgbClr val="DE3831"/>
                </a:solidFill>
              </a:rPr>
              <a:t>development</a:t>
            </a:r>
            <a:r>
              <a:rPr lang="pt-PT" sz="1600" dirty="0">
                <a:solidFill>
                  <a:srgbClr val="DE3831"/>
                </a:solidFill>
              </a:rPr>
              <a:t>. Sem experiência profissional na área de engenharia.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63AE66C-E2AB-4DCC-BA1B-694E5D58CBC2}"/>
              </a:ext>
            </a:extLst>
          </p:cNvPr>
          <p:cNvSpPr txBox="1"/>
          <p:nvPr/>
        </p:nvSpPr>
        <p:spPr>
          <a:xfrm>
            <a:off x="4775180" y="3108960"/>
            <a:ext cx="1965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DE3831"/>
                </a:solidFill>
              </a:rPr>
              <a:t>Hard </a:t>
            </a:r>
            <a:r>
              <a:rPr lang="pt-PT" dirty="0" err="1">
                <a:solidFill>
                  <a:srgbClr val="DE3831"/>
                </a:solidFill>
              </a:rPr>
              <a:t>Skills</a:t>
            </a:r>
            <a:r>
              <a:rPr lang="pt-PT" dirty="0">
                <a:solidFill>
                  <a:srgbClr val="DE383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E3831"/>
                </a:solidFill>
              </a:rPr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E3831"/>
                </a:solidFill>
              </a:rPr>
              <a:t>Base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E3831"/>
                </a:solidFill>
              </a:rPr>
              <a:t>Matemática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>
              <a:solidFill>
                <a:srgbClr val="DE3831"/>
              </a:solidFill>
            </a:endParaRPr>
          </a:p>
          <a:p>
            <a:endParaRPr lang="pt-PT" dirty="0">
              <a:solidFill>
                <a:srgbClr val="DE383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7C04975-5A29-42D3-BD8E-05161A5B1E95}"/>
              </a:ext>
            </a:extLst>
          </p:cNvPr>
          <p:cNvSpPr txBox="1"/>
          <p:nvPr/>
        </p:nvSpPr>
        <p:spPr>
          <a:xfrm>
            <a:off x="6882407" y="3108960"/>
            <a:ext cx="2743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DE3831"/>
                </a:solidFill>
              </a:rPr>
              <a:t>Soft </a:t>
            </a:r>
            <a:r>
              <a:rPr lang="pt-PT" dirty="0" err="1">
                <a:solidFill>
                  <a:srgbClr val="DE3831"/>
                </a:solidFill>
              </a:rPr>
              <a:t>Skills</a:t>
            </a:r>
            <a:r>
              <a:rPr lang="pt-PT" dirty="0">
                <a:solidFill>
                  <a:srgbClr val="DE383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E3831"/>
                </a:solidFill>
              </a:rPr>
              <a:t>Línguas estrangeiras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E3831"/>
                </a:solidFill>
              </a:rPr>
              <a:t>Team </a:t>
            </a:r>
            <a:r>
              <a:rPr lang="pt-PT" dirty="0" err="1">
                <a:solidFill>
                  <a:srgbClr val="DE3831"/>
                </a:solidFill>
              </a:rPr>
              <a:t>player</a:t>
            </a:r>
            <a:endParaRPr lang="pt-PT" dirty="0">
              <a:solidFill>
                <a:srgbClr val="DE383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DE3831"/>
                </a:solidFill>
              </a:rPr>
              <a:t>Leadership</a:t>
            </a:r>
            <a:endParaRPr lang="pt-PT" dirty="0">
              <a:solidFill>
                <a:srgbClr val="DE38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323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Equipa de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Apresentação das competência do Bernardo Silva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73DC7A-1323-4A72-9537-29D7BE6F41D6}"/>
              </a:ext>
            </a:extLst>
          </p:cNvPr>
          <p:cNvSpPr/>
          <p:nvPr/>
        </p:nvSpPr>
        <p:spPr>
          <a:xfrm>
            <a:off x="3775458" y="2162879"/>
            <a:ext cx="741504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dirty="0">
                <a:solidFill>
                  <a:srgbClr val="DE3831"/>
                </a:solidFill>
              </a:rPr>
              <a:t>Engenharia Informática</a:t>
            </a:r>
          </a:p>
          <a:p>
            <a:pPr algn="just"/>
            <a:r>
              <a:rPr lang="pt-PT" sz="1600" dirty="0">
                <a:solidFill>
                  <a:srgbClr val="DE3831"/>
                </a:solidFill>
              </a:rPr>
              <a:t>Sou um estudante interessado em </a:t>
            </a:r>
            <a:r>
              <a:rPr lang="en-US" sz="1600" dirty="0">
                <a:solidFill>
                  <a:srgbClr val="DE3831"/>
                </a:solidFill>
              </a:rPr>
              <a:t>cybersecurity, </a:t>
            </a:r>
            <a:r>
              <a:rPr lang="pt-PT" sz="1600" dirty="0">
                <a:solidFill>
                  <a:srgbClr val="DE3831"/>
                </a:solidFill>
              </a:rPr>
              <a:t>análise</a:t>
            </a:r>
            <a:r>
              <a:rPr lang="en-US" sz="1600" dirty="0">
                <a:solidFill>
                  <a:srgbClr val="DE3831"/>
                </a:solidFill>
              </a:rPr>
              <a:t> de </a:t>
            </a:r>
            <a:r>
              <a:rPr lang="pt-PT" sz="1600" dirty="0">
                <a:solidFill>
                  <a:srgbClr val="DE3831"/>
                </a:solidFill>
              </a:rPr>
              <a:t>sistemas e design. </a:t>
            </a:r>
          </a:p>
          <a:p>
            <a:pPr algn="just"/>
            <a:r>
              <a:rPr lang="pt-PT" sz="1600" dirty="0">
                <a:solidFill>
                  <a:srgbClr val="DE3831"/>
                </a:solidFill>
              </a:rPr>
              <a:t>Já trabalhei numa empresa em SEO </a:t>
            </a:r>
            <a:r>
              <a:rPr lang="en-US" sz="1600" dirty="0">
                <a:solidFill>
                  <a:srgbClr val="DE3831"/>
                </a:solidFill>
              </a:rPr>
              <a:t>optimization</a:t>
            </a:r>
            <a:r>
              <a:rPr lang="pt-PT" sz="1600" dirty="0">
                <a:solidFill>
                  <a:srgbClr val="DE3831"/>
                </a:solidFill>
              </a:rPr>
              <a:t> e organização de base de dados.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1DB6C0-71F8-491D-9F6D-5E9B5A164A44}"/>
              </a:ext>
            </a:extLst>
          </p:cNvPr>
          <p:cNvSpPr/>
          <p:nvPr/>
        </p:nvSpPr>
        <p:spPr>
          <a:xfrm>
            <a:off x="-1059458" y="441069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PT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PT" sz="1600" dirty="0">
                <a:solidFill>
                  <a:srgbClr val="DE3831"/>
                </a:solidFill>
              </a:rPr>
              <a:t>Software Development &amp;</a:t>
            </a:r>
          </a:p>
          <a:p>
            <a:pPr algn="ctr"/>
            <a:r>
              <a:rPr lang="pt-PT" sz="1600" dirty="0">
                <a:solidFill>
                  <a:srgbClr val="DE3831"/>
                </a:solidFill>
              </a:rPr>
              <a:t> Design Team</a:t>
            </a:r>
            <a:endParaRPr lang="pt-PT" sz="1400" dirty="0">
              <a:solidFill>
                <a:srgbClr val="DE383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8D7F0C-F7A5-4B47-B48B-BAF23D10807C}"/>
              </a:ext>
            </a:extLst>
          </p:cNvPr>
          <p:cNvSpPr/>
          <p:nvPr/>
        </p:nvSpPr>
        <p:spPr>
          <a:xfrm>
            <a:off x="-997763" y="496430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PT" sz="1400" dirty="0">
                <a:solidFill>
                  <a:schemeClr val="bg2">
                    <a:lumMod val="50000"/>
                  </a:schemeClr>
                </a:solidFill>
              </a:rPr>
              <a:t>Email:</a:t>
            </a:r>
            <a:r>
              <a:rPr lang="pt-PT" sz="1400" dirty="0">
                <a:solidFill>
                  <a:srgbClr val="C00000"/>
                </a:solidFill>
              </a:rPr>
              <a:t> </a:t>
            </a:r>
            <a:r>
              <a:rPr lang="pt-PT" sz="1400" dirty="0">
                <a:solidFill>
                  <a:srgbClr val="DE3831"/>
                </a:solidFill>
              </a:rPr>
              <a:t>bmsilva@protonmail.com</a:t>
            </a:r>
          </a:p>
        </p:txBody>
      </p:sp>
      <p:pic>
        <p:nvPicPr>
          <p:cNvPr id="13" name="Picture 12" descr="A picture containing 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0CCE7D-DC2B-4B6F-BA94-15D821F78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19" t="39202" r="39390" b="42827"/>
          <a:stretch/>
        </p:blipFill>
        <p:spPr>
          <a:xfrm>
            <a:off x="535753" y="1716553"/>
            <a:ext cx="3078984" cy="2696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B05C6F-8CC3-47EB-B39B-85FA489838D8}"/>
              </a:ext>
            </a:extLst>
          </p:cNvPr>
          <p:cNvSpPr/>
          <p:nvPr/>
        </p:nvSpPr>
        <p:spPr>
          <a:xfrm>
            <a:off x="3842693" y="324017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dirty="0">
                <a:solidFill>
                  <a:srgbClr val="DE3831"/>
                </a:solidFill>
              </a:rPr>
              <a:t>Hard </a:t>
            </a:r>
            <a:r>
              <a:rPr lang="pt-PT" dirty="0" err="1">
                <a:solidFill>
                  <a:srgbClr val="DE3831"/>
                </a:solidFill>
              </a:rPr>
              <a:t>Skills</a:t>
            </a:r>
            <a:r>
              <a:rPr lang="pt-PT" dirty="0">
                <a:solidFill>
                  <a:srgbClr val="DE383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E3831"/>
                </a:solidFill>
              </a:rPr>
              <a:t>Bases de Dados (SQL)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E3831"/>
                </a:solidFill>
              </a:rPr>
              <a:t>Programação (</a:t>
            </a:r>
            <a:r>
              <a:rPr lang="pt-PT" dirty="0" err="1">
                <a:solidFill>
                  <a:srgbClr val="DE3831"/>
                </a:solidFill>
              </a:rPr>
              <a:t>JavaFX</a:t>
            </a:r>
            <a:r>
              <a:rPr lang="pt-PT" dirty="0">
                <a:solidFill>
                  <a:srgbClr val="DE3831"/>
                </a:solidFill>
              </a:rPr>
              <a:t>, </a:t>
            </a:r>
            <a:r>
              <a:rPr lang="pt-PT" dirty="0" err="1">
                <a:solidFill>
                  <a:srgbClr val="DE3831"/>
                </a:solidFill>
              </a:rPr>
              <a:t>Python</a:t>
            </a:r>
            <a:r>
              <a:rPr lang="pt-PT" dirty="0">
                <a:solidFill>
                  <a:srgbClr val="DE3831"/>
                </a:solidFill>
              </a:rPr>
              <a:t>, C++)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E3831"/>
                </a:solidFill>
              </a:rPr>
              <a:t>Adobe Photoshop &amp; Adobe </a:t>
            </a:r>
            <a:r>
              <a:rPr lang="pt-PT" dirty="0" err="1">
                <a:solidFill>
                  <a:srgbClr val="DE3831"/>
                </a:solidFill>
              </a:rPr>
              <a:t>Premier</a:t>
            </a:r>
            <a:endParaRPr lang="pt-PT" dirty="0">
              <a:solidFill>
                <a:srgbClr val="DE383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E3831"/>
                </a:solidFill>
              </a:rPr>
              <a:t>SEO &amp; </a:t>
            </a:r>
            <a:r>
              <a:rPr lang="pt-PT" dirty="0" err="1">
                <a:solidFill>
                  <a:srgbClr val="DE3831"/>
                </a:solidFill>
              </a:rPr>
              <a:t>Database</a:t>
            </a:r>
            <a:r>
              <a:rPr lang="pt-PT" dirty="0">
                <a:solidFill>
                  <a:srgbClr val="DE3831"/>
                </a:solidFill>
              </a:rPr>
              <a:t> </a:t>
            </a:r>
            <a:r>
              <a:rPr lang="pt-PT" dirty="0" err="1">
                <a:solidFill>
                  <a:srgbClr val="DE3831"/>
                </a:solidFill>
              </a:rPr>
              <a:t>Optimization</a:t>
            </a:r>
            <a:endParaRPr lang="pt-PT" dirty="0">
              <a:solidFill>
                <a:srgbClr val="DE383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725548-270A-49DB-A556-F851E8B59109}"/>
              </a:ext>
            </a:extLst>
          </p:cNvPr>
          <p:cNvSpPr/>
          <p:nvPr/>
        </p:nvSpPr>
        <p:spPr>
          <a:xfrm>
            <a:off x="3842693" y="471129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dirty="0">
                <a:solidFill>
                  <a:srgbClr val="DE3831"/>
                </a:solidFill>
              </a:rPr>
              <a:t>Soft </a:t>
            </a:r>
            <a:r>
              <a:rPr lang="pt-PT" dirty="0" err="1">
                <a:solidFill>
                  <a:srgbClr val="DE3831"/>
                </a:solidFill>
              </a:rPr>
              <a:t>Skills</a:t>
            </a:r>
            <a:r>
              <a:rPr lang="pt-PT" dirty="0">
                <a:solidFill>
                  <a:srgbClr val="DE383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E3831"/>
                </a:solidFill>
              </a:rPr>
              <a:t>Criatividade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E3831"/>
                </a:solidFill>
              </a:rPr>
              <a:t>Gerir conflitos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E3831"/>
                </a:solidFill>
              </a:rPr>
              <a:t>Cooperativo</a:t>
            </a:r>
          </a:p>
        </p:txBody>
      </p:sp>
    </p:spTree>
    <p:extLst>
      <p:ext uri="{BB962C8B-B14F-4D97-AF65-F5344CB8AC3E}">
        <p14:creationId xmlns:p14="http://schemas.microsoft.com/office/powerpoint/2010/main" val="1102768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Apresentação da Entidade Promotora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Attellu</a:t>
            </a:r>
            <a:r>
              <a:rPr lang="pt-PT" dirty="0"/>
              <a:t> </a:t>
            </a:r>
            <a:r>
              <a:rPr lang="pt-PT" dirty="0" err="1"/>
              <a:t>Studio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55BBA2F-9713-459E-B32A-4DA26A1AB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55" t="19572" r="28308" b="34923"/>
          <a:stretch/>
        </p:blipFill>
        <p:spPr>
          <a:xfrm>
            <a:off x="885368" y="2083926"/>
            <a:ext cx="2130263" cy="21475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5C1460-0798-4B9A-89A6-74B8CE70F1A2}"/>
              </a:ext>
            </a:extLst>
          </p:cNvPr>
          <p:cNvSpPr/>
          <p:nvPr/>
        </p:nvSpPr>
        <p:spPr>
          <a:xfrm>
            <a:off x="0" y="4329833"/>
            <a:ext cx="4141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Website: </a:t>
            </a:r>
            <a:r>
              <a:rPr lang="en-US" sz="1200" dirty="0">
                <a:hlinkClick r:id="rId3"/>
              </a:rPr>
              <a:t>https://github.com/Ivanilson-Costa18/Kertana/</a:t>
            </a:r>
            <a:endParaRPr lang="en-US" sz="1200" dirty="0"/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CEO: </a:t>
            </a:r>
            <a:r>
              <a:rPr lang="en-US" sz="1200" dirty="0">
                <a:solidFill>
                  <a:srgbClr val="C00000"/>
                </a:solidFill>
              </a:rPr>
              <a:t>N’zembo Pitta </a:t>
            </a:r>
            <a:r>
              <a:rPr lang="en-US" sz="1200" dirty="0" err="1">
                <a:solidFill>
                  <a:srgbClr val="C00000"/>
                </a:solidFill>
              </a:rPr>
              <a:t>Grós</a:t>
            </a:r>
            <a:r>
              <a:rPr lang="en-US" sz="1200" dirty="0">
                <a:solidFill>
                  <a:srgbClr val="C00000"/>
                </a:solidFill>
              </a:rPr>
              <a:t> &amp; Bernardo Silva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04AAF0-A8FC-465E-ABC7-DF861F705BFC}"/>
              </a:ext>
            </a:extLst>
          </p:cNvPr>
          <p:cNvSpPr txBox="1"/>
          <p:nvPr/>
        </p:nvSpPr>
        <p:spPr>
          <a:xfrm>
            <a:off x="3456156" y="2419053"/>
            <a:ext cx="77445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 </a:t>
            </a:r>
            <a:r>
              <a:rPr lang="pt-PT" dirty="0" err="1"/>
              <a:t>Attellu</a:t>
            </a:r>
            <a:r>
              <a:rPr lang="pt-PT" dirty="0"/>
              <a:t> procura desenhar e construir soluções para plataformas online, que acelera e melhora a experiência dos utilizadores. Temos como objetivo compreender os clientes e construir com base nas suas necessidades e objetivos.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99F357-4137-45F3-B60B-A079DBDBC2AB}"/>
              </a:ext>
            </a:extLst>
          </p:cNvPr>
          <p:cNvSpPr/>
          <p:nvPr/>
        </p:nvSpPr>
        <p:spPr>
          <a:xfrm>
            <a:off x="3302871" y="3740090"/>
            <a:ext cx="84283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PT" dirty="0"/>
              <a:t>Com este projeto pretendemos alcançar as seguintes funcionalidades:</a:t>
            </a:r>
          </a:p>
          <a:p>
            <a:pPr marL="742950" lvl="1" indent="-285750">
              <a:buFontTx/>
              <a:buChar char="-"/>
            </a:pPr>
            <a:r>
              <a:rPr lang="pt-PT" dirty="0"/>
              <a:t>O utilizador encontra a zona do mapa onde pode plantar as hortaliças que deseja.</a:t>
            </a:r>
          </a:p>
          <a:p>
            <a:pPr marL="742950" lvl="1" indent="-285750">
              <a:buFontTx/>
              <a:buChar char="-"/>
            </a:pPr>
            <a:r>
              <a:rPr lang="pt-PT" dirty="0"/>
              <a:t>O utilizador encontra as hortaliças que pode plantar no seu território.</a:t>
            </a:r>
          </a:p>
          <a:p>
            <a:pPr marL="742950" lvl="1" indent="-285750">
              <a:buFontTx/>
              <a:buChar char="-"/>
            </a:pPr>
            <a:r>
              <a:rPr lang="pt-PT" dirty="0"/>
              <a:t>O utilizador poderá gerir os seus terrenos.</a:t>
            </a:r>
          </a:p>
          <a:p>
            <a:pPr marL="742950" lvl="1" indent="-285750">
              <a:buFontTx/>
              <a:buChar char="-"/>
            </a:pPr>
            <a:r>
              <a:rPr lang="pt-PT" dirty="0"/>
              <a:t>O utilizador recebe feedback de quanto falta para as colheitas das hortaliças e é notificado, quando chega a altura para colheita.</a:t>
            </a:r>
          </a:p>
          <a:p>
            <a:pPr marL="742950" lvl="1" indent="-285750">
              <a:buFontTx/>
              <a:buChar char="-"/>
            </a:pPr>
            <a:endParaRPr lang="pt-P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C1D5FC-6BE4-4C14-B8A2-6C29C6099B45}"/>
              </a:ext>
            </a:extLst>
          </p:cNvPr>
          <p:cNvSpPr/>
          <p:nvPr/>
        </p:nvSpPr>
        <p:spPr>
          <a:xfrm>
            <a:off x="3824683" y="586374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i="1" dirty="0"/>
              <a:t>Business Sector</a:t>
            </a:r>
            <a:r>
              <a:rPr lang="pt-BR" dirty="0"/>
              <a:t>: </a:t>
            </a:r>
            <a:r>
              <a:rPr lang="en-US" dirty="0"/>
              <a:t>Agricultura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6033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Âmbito &amp; Objetivos do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Kertana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6280" y="1364204"/>
            <a:ext cx="10961319" cy="4584700"/>
          </a:xfrm>
        </p:spPr>
        <p:txBody>
          <a:bodyPr/>
          <a:lstStyle/>
          <a:p>
            <a:pPr marL="0" indent="0">
              <a:buNone/>
            </a:pPr>
            <a:endParaRPr lang="pt-BR" dirty="0">
              <a:solidFill>
                <a:srgbClr val="DE3831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DE3831"/>
                </a:solidFill>
              </a:rPr>
              <a:t>O projeto consiste no desenvolvimento de uma plataforma web para consulta gestão de colheitas de hortaliças, com maior foco em utilizadores inexperientes na área e/ou colheitas que não são grandes o suficiente para justificar pagar por um serviço mais aprofundado.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18217E-EBD8-4F97-A247-6EF8940210BB}"/>
              </a:ext>
            </a:extLst>
          </p:cNvPr>
          <p:cNvSpPr txBox="1"/>
          <p:nvPr/>
        </p:nvSpPr>
        <p:spPr>
          <a:xfrm>
            <a:off x="754779" y="2873984"/>
            <a:ext cx="3330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8A991C-68BF-4B6F-B268-4D098943EB4E}"/>
              </a:ext>
            </a:extLst>
          </p:cNvPr>
          <p:cNvSpPr/>
          <p:nvPr/>
        </p:nvSpPr>
        <p:spPr>
          <a:xfrm>
            <a:off x="716280" y="2734437"/>
            <a:ext cx="105097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>
                <a:solidFill>
                  <a:srgbClr val="DE3831"/>
                </a:solidFill>
              </a:rPr>
              <a:t>Queremos agilizar o processo que os agricultores fazem de pesquisa e experiência própria em apenas selecionar o terreno enquanto a plataforma trata de recolher toda informação sobre a hortaliças que a o utilizador poderá plantar no seu terreno.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19D18-29B2-4B43-AF47-611503656FB5}"/>
              </a:ext>
            </a:extLst>
          </p:cNvPr>
          <p:cNvSpPr txBox="1"/>
          <p:nvPr/>
        </p:nvSpPr>
        <p:spPr>
          <a:xfrm>
            <a:off x="754779" y="5487239"/>
            <a:ext cx="10961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Keywords: “</a:t>
            </a:r>
            <a:r>
              <a:rPr lang="pt-BR" dirty="0"/>
              <a:t>gestão”, “agricultura”, “terreno”, “hortaliça”, “plantação”</a:t>
            </a:r>
          </a:p>
          <a:p>
            <a:br>
              <a:rPr lang="pt-BR" dirty="0"/>
            </a:br>
            <a:r>
              <a:rPr lang="en-US" dirty="0"/>
              <a:t>	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7B9EAD-0A28-4B7A-9D1D-1F60D0A5593D}"/>
              </a:ext>
            </a:extLst>
          </p:cNvPr>
          <p:cNvSpPr/>
          <p:nvPr/>
        </p:nvSpPr>
        <p:spPr>
          <a:xfrm>
            <a:off x="3048000" y="401067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dirty="0"/>
              <a:t>Nós oferecemos simplicidade, nenhum custo e utilidade!</a:t>
            </a:r>
          </a:p>
        </p:txBody>
      </p:sp>
    </p:spTree>
    <p:extLst>
      <p:ext uri="{BB962C8B-B14F-4D97-AF65-F5344CB8AC3E}">
        <p14:creationId xmlns:p14="http://schemas.microsoft.com/office/powerpoint/2010/main" val="2577242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E3F19-FA91-4BAD-8950-E2F530BA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BF042EB-B549-4832-A9F3-7904E44B3C4D}"/>
              </a:ext>
            </a:extLst>
          </p:cNvPr>
          <p:cNvSpPr txBox="1">
            <a:spLocks/>
          </p:cNvSpPr>
          <p:nvPr/>
        </p:nvSpPr>
        <p:spPr>
          <a:xfrm>
            <a:off x="1079177" y="329055"/>
            <a:ext cx="9516107" cy="410247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DE38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/>
              <a:t>Âmbito &amp; Objetivos do </a:t>
            </a:r>
            <a:r>
              <a:rPr lang="pt-PT" dirty="0" err="1"/>
              <a:t>Projecto</a:t>
            </a:r>
            <a:endParaRPr lang="pt-PT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FE92E19-414B-45CC-AA90-8706287A30F3}"/>
              </a:ext>
            </a:extLst>
          </p:cNvPr>
          <p:cNvSpPr txBox="1">
            <a:spLocks/>
          </p:cNvSpPr>
          <p:nvPr/>
        </p:nvSpPr>
        <p:spPr>
          <a:xfrm>
            <a:off x="1079177" y="845037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kern="1200" smtClean="0">
                <a:solidFill>
                  <a:srgbClr val="DE383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Kertana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1369DF1-84D7-45BA-A8F0-CC8F6C16E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340884"/>
              </p:ext>
            </p:extLst>
          </p:nvPr>
        </p:nvGraphicFramePr>
        <p:xfrm>
          <a:off x="151075" y="1336998"/>
          <a:ext cx="11855392" cy="4571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328">
                  <a:extLst>
                    <a:ext uri="{9D8B030D-6E8A-4147-A177-3AD203B41FA5}">
                      <a16:colId xmlns:a16="http://schemas.microsoft.com/office/drawing/2014/main" val="2141684425"/>
                    </a:ext>
                  </a:extLst>
                </a:gridCol>
                <a:gridCol w="1185328">
                  <a:extLst>
                    <a:ext uri="{9D8B030D-6E8A-4147-A177-3AD203B41FA5}">
                      <a16:colId xmlns:a16="http://schemas.microsoft.com/office/drawing/2014/main" val="464866499"/>
                    </a:ext>
                  </a:extLst>
                </a:gridCol>
                <a:gridCol w="1185328">
                  <a:extLst>
                    <a:ext uri="{9D8B030D-6E8A-4147-A177-3AD203B41FA5}">
                      <a16:colId xmlns:a16="http://schemas.microsoft.com/office/drawing/2014/main" val="2850282742"/>
                    </a:ext>
                  </a:extLst>
                </a:gridCol>
                <a:gridCol w="6192315">
                  <a:extLst>
                    <a:ext uri="{9D8B030D-6E8A-4147-A177-3AD203B41FA5}">
                      <a16:colId xmlns:a16="http://schemas.microsoft.com/office/drawing/2014/main" val="3964833515"/>
                    </a:ext>
                  </a:extLst>
                </a:gridCol>
                <a:gridCol w="2107093">
                  <a:extLst>
                    <a:ext uri="{9D8B030D-6E8A-4147-A177-3AD203B41FA5}">
                      <a16:colId xmlns:a16="http://schemas.microsoft.com/office/drawing/2014/main" val="690162963"/>
                    </a:ext>
                  </a:extLst>
                </a:gridCol>
              </a:tblGrid>
              <a:tr h="453702">
                <a:tc>
                  <a:txBody>
                    <a:bodyPr/>
                    <a:lstStyle/>
                    <a:p>
                      <a:r>
                        <a:rPr lang="pt-PT" dirty="0"/>
                        <a:t>Logo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Rating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Fatores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Link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912215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600" dirty="0"/>
                    </a:p>
                    <a:p>
                      <a:r>
                        <a:rPr lang="pt-PT" sz="1600" dirty="0" err="1"/>
                        <a:t>Aker</a:t>
                      </a:r>
                      <a:r>
                        <a:rPr lang="pt-PT" sz="1600" dirty="0"/>
                        <a:t> </a:t>
                      </a:r>
                      <a:r>
                        <a:rPr lang="pt-PT" sz="1600" dirty="0" err="1"/>
                        <a:t>Scout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5/5 </a:t>
                      </a:r>
                    </a:p>
                    <a:p>
                      <a:r>
                        <a:rPr lang="pt-PT" sz="1400" dirty="0"/>
                        <a:t>4 ratings</a:t>
                      </a:r>
                    </a:p>
                    <a:p>
                      <a:r>
                        <a:rPr lang="pt-PT" sz="1200" dirty="0"/>
                        <a:t>(Apple </a:t>
                      </a:r>
                      <a:r>
                        <a:rPr lang="pt-PT" sz="1200" dirty="0" err="1"/>
                        <a:t>Store</a:t>
                      </a:r>
                      <a:r>
                        <a:rPr lang="pt-PT" sz="120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Monitorizar e observar as colheitas enquanto elas crecem eles observem a </a:t>
                      </a:r>
                    </a:p>
                    <a:p>
                      <a:r>
                        <a:rPr lang="pt-BR" sz="1400" dirty="0"/>
                        <a:t>saude das colheitas e pragas, com sensores e drones.</a:t>
                      </a:r>
                      <a:endParaRPr lang="en-US" sz="1400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https://aker.ag/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674629"/>
                  </a:ext>
                </a:extLst>
              </a:tr>
              <a:tr h="10373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  <a:p>
                      <a:r>
                        <a:rPr lang="pt-PT" sz="1600" dirty="0" err="1"/>
                        <a:t>FarmLogs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3.7/5 </a:t>
                      </a:r>
                    </a:p>
                    <a:p>
                      <a:r>
                        <a:rPr lang="en-US" sz="1400" dirty="0"/>
                        <a:t>21 ratings</a:t>
                      </a:r>
                    </a:p>
                    <a:p>
                      <a:r>
                        <a:rPr lang="en-US" sz="1200" dirty="0"/>
                        <a:t>(Apple Store)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/>
                        <a:t>Controlam todos os prejuízos, custos de plantações, os preços no mercado. Organizam os dados dos terrenos de preços, em plantações e equipamento, e auxiliam com estudo do mercado.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186737"/>
                  </a:ext>
                </a:extLst>
              </a:tr>
              <a:tr h="1037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600" dirty="0"/>
                    </a:p>
                    <a:p>
                      <a:r>
                        <a:rPr lang="pt-PT" sz="1600" dirty="0" err="1"/>
                        <a:t>Swat</a:t>
                      </a:r>
                      <a:r>
                        <a:rPr lang="pt-PT" sz="1600" dirty="0"/>
                        <a:t> </a:t>
                      </a:r>
                      <a:r>
                        <a:rPr lang="pt-PT" sz="1600" dirty="0" err="1"/>
                        <a:t>Maps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1030 followers</a:t>
                      </a:r>
                    </a:p>
                    <a:p>
                      <a:r>
                        <a:rPr lang="en-US" sz="1200" dirty="0"/>
                        <a:t>(Twitter)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Têm vários sensores no terreno para formar várias </a:t>
                      </a:r>
                      <a:r>
                        <a:rPr lang="pt-PT" sz="1400" dirty="0" err="1"/>
                        <a:t>layers</a:t>
                      </a:r>
                      <a:r>
                        <a:rPr lang="pt-PT" sz="1400" dirty="0"/>
                        <a:t> de informação</a:t>
                      </a:r>
                    </a:p>
                    <a:p>
                      <a:r>
                        <a:rPr lang="pt-PT" sz="1400" dirty="0"/>
                        <a:t>que levam a um estudo mais profundo do terreno, processam a informação e mostram ao cliente.</a:t>
                      </a:r>
                    </a:p>
                    <a:p>
                      <a:r>
                        <a:rPr lang="pt-PT" sz="1400" dirty="0"/>
                        <a:t>O mais complexo e completo destes competidores.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https://www.swatmaps.com/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535370"/>
                  </a:ext>
                </a:extLst>
              </a:tr>
              <a:tr h="1037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  <a:p>
                      <a:r>
                        <a:rPr lang="pt-PT" dirty="0" err="1"/>
                        <a:t>Aegro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4.2/5 </a:t>
                      </a:r>
                    </a:p>
                    <a:p>
                      <a:r>
                        <a:rPr lang="pt-PT" sz="1400" dirty="0"/>
                        <a:t>246 ratings</a:t>
                      </a:r>
                    </a:p>
                    <a:p>
                      <a:r>
                        <a:rPr lang="pt-PT" sz="1200" dirty="0"/>
                        <a:t>(Google Play)</a:t>
                      </a:r>
                      <a:endParaRPr lang="en-US" sz="1200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/>
                        <a:t>Gere orçamentos de plantação e estabelecer metas de produtividade para as colheitas, isto tudo para analisar a viabilidade económica do cultivo.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https://aegro.com.br/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558654"/>
                  </a:ext>
                </a:extLst>
              </a:tr>
            </a:tbl>
          </a:graphicData>
        </a:graphic>
      </p:graphicFrame>
      <p:pic>
        <p:nvPicPr>
          <p:cNvPr id="12" name="Graphic 11" descr="Star">
            <a:extLst>
              <a:ext uri="{FF2B5EF4-FFF2-40B4-BE49-F238E27FC236}">
                <a16:creationId xmlns:a16="http://schemas.microsoft.com/office/drawing/2014/main" id="{C1E57195-CDD3-41D3-8814-BE8C1E16A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394" y="1878149"/>
            <a:ext cx="155275" cy="155275"/>
          </a:xfrm>
          <a:prstGeom prst="rect">
            <a:avLst/>
          </a:prstGeom>
        </p:spPr>
      </p:pic>
      <p:pic>
        <p:nvPicPr>
          <p:cNvPr id="13" name="Graphic 12" descr="Star">
            <a:extLst>
              <a:ext uri="{FF2B5EF4-FFF2-40B4-BE49-F238E27FC236}">
                <a16:creationId xmlns:a16="http://schemas.microsoft.com/office/drawing/2014/main" id="{64071D3A-4F55-416A-956D-C886D64C2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6915" y="2708728"/>
            <a:ext cx="155275" cy="155275"/>
          </a:xfrm>
          <a:prstGeom prst="rect">
            <a:avLst/>
          </a:prstGeom>
        </p:spPr>
      </p:pic>
      <p:pic>
        <p:nvPicPr>
          <p:cNvPr id="15" name="Graphic 14" descr="Star">
            <a:extLst>
              <a:ext uri="{FF2B5EF4-FFF2-40B4-BE49-F238E27FC236}">
                <a16:creationId xmlns:a16="http://schemas.microsoft.com/office/drawing/2014/main" id="{7913C318-CFD4-4B0C-A3E4-A57296EE1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6915" y="4937033"/>
            <a:ext cx="155275" cy="1552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0E0D946-6113-49D8-A5C0-4539723AD87B}"/>
              </a:ext>
            </a:extLst>
          </p:cNvPr>
          <p:cNvSpPr/>
          <p:nvPr/>
        </p:nvSpPr>
        <p:spPr>
          <a:xfrm>
            <a:off x="9892041" y="2655561"/>
            <a:ext cx="16401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https://farmlogs.com/</a:t>
            </a:r>
          </a:p>
        </p:txBody>
      </p:sp>
      <p:pic>
        <p:nvPicPr>
          <p:cNvPr id="28" name="Picture 27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01F1F6F2-6BED-4511-832A-DFEDA6F2D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56" y="3974856"/>
            <a:ext cx="514350" cy="5334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2C22E91-E29E-4922-8FBD-184F0811C67A}"/>
              </a:ext>
            </a:extLst>
          </p:cNvPr>
          <p:cNvSpPr/>
          <p:nvPr/>
        </p:nvSpPr>
        <p:spPr>
          <a:xfrm>
            <a:off x="457380" y="4452530"/>
            <a:ext cx="184352" cy="11145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2E66171-7086-415A-BB9B-0572FF642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37" y="1974485"/>
            <a:ext cx="619640" cy="378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3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Diagrama de Contexto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Kertana</a:t>
            </a:r>
            <a:br>
              <a:rPr lang="en-GB" dirty="0"/>
            </a:b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4BB559-3513-41BC-A135-7BDBA9CDA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00" y="1239659"/>
            <a:ext cx="7231683" cy="4803332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C7C7CB2-ABD3-47D7-86E0-B813A42C3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27517"/>
              </p:ext>
            </p:extLst>
          </p:nvPr>
        </p:nvGraphicFramePr>
        <p:xfrm>
          <a:off x="8032959" y="893144"/>
          <a:ext cx="3857826" cy="521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543">
                  <a:extLst>
                    <a:ext uri="{9D8B030D-6E8A-4147-A177-3AD203B41FA5}">
                      <a16:colId xmlns:a16="http://schemas.microsoft.com/office/drawing/2014/main" val="184746278"/>
                    </a:ext>
                  </a:extLst>
                </a:gridCol>
                <a:gridCol w="2692283">
                  <a:extLst>
                    <a:ext uri="{9D8B030D-6E8A-4147-A177-3AD203B41FA5}">
                      <a16:colId xmlns:a16="http://schemas.microsoft.com/office/drawing/2014/main" val="4098802113"/>
                    </a:ext>
                  </a:extLst>
                </a:gridCol>
              </a:tblGrid>
              <a:tr h="145229">
                <a:tc>
                  <a:txBody>
                    <a:bodyPr/>
                    <a:lstStyle/>
                    <a:p>
                      <a:r>
                        <a:rPr lang="pt-PT" sz="1200" dirty="0" err="1"/>
                        <a:t>Stakeholder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/>
                        <a:t>Role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68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PT" sz="1200" dirty="0"/>
                        <a:t>Agricultor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Utilizador agregado, é um utilizador com conta criada no site.</a:t>
                      </a:r>
                    </a:p>
                    <a:p>
                      <a:r>
                        <a:rPr lang="pt-BR" sz="1200" dirty="0"/>
                        <a:t>Ele pode fazer tudo o que o Utilizador pode e mais.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834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200" dirty="0"/>
                        <a:t>Utilizador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Utilizador anónimo, é um utilizado qualquer da internet.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11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200" dirty="0"/>
                        <a:t>API clima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Fornecedor de mapeamento de dados relacionados com clima,</a:t>
                      </a:r>
                    </a:p>
                    <a:p>
                      <a:r>
                        <a:rPr lang="pt-BR" sz="1200" dirty="0"/>
                        <a:t>como por exemplo, temperatura, vento, humidade e percipitação.</a:t>
                      </a:r>
                    </a:p>
                    <a:p>
                      <a:r>
                        <a:rPr lang="pt-BR" sz="1200" dirty="0"/>
                        <a:t>Têm acesso aos sistemas como sensores, satelites, interpretam as informações, O nosso sistema vai buscar as informações.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038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200" dirty="0"/>
                        <a:t>API terreno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Fornecedor do mapeamento de dados relacionados com tipos </a:t>
                      </a:r>
                    </a:p>
                    <a:p>
                      <a:r>
                        <a:rPr lang="pt-BR" sz="1200" dirty="0"/>
                        <a:t>de terreno, como por exemplo, acidez e profundidade.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Têm acesso aos sistemas como sensores, satelites, interpretam as informações, O nosso sistema vai buscar as informações.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307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200" dirty="0" err="1"/>
                        <a:t>Attellu</a:t>
                      </a:r>
                      <a:r>
                        <a:rPr lang="pt-PT" sz="1200" dirty="0"/>
                        <a:t> </a:t>
                      </a:r>
                      <a:r>
                        <a:rPr lang="pt-PT" sz="1200" dirty="0" err="1"/>
                        <a:t>Studio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/>
                        <a:t>Entidade Promotora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221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215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F9C4-F4EF-4D14-AE50-840010EB7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Sprint </a:t>
            </a:r>
            <a:r>
              <a:rPr lang="pt-PT" dirty="0" err="1"/>
              <a:t>Retrospective</a:t>
            </a:r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F6282-AB7A-415D-BB5A-9357C9280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Sprint 1 (05/11/2020)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28115-1C6F-4B3A-A49F-502A3558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19B481-5901-44DA-8048-313007DB8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495694"/>
              </p:ext>
            </p:extLst>
          </p:nvPr>
        </p:nvGraphicFramePr>
        <p:xfrm>
          <a:off x="563526" y="1318662"/>
          <a:ext cx="10781414" cy="468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0707">
                  <a:extLst>
                    <a:ext uri="{9D8B030D-6E8A-4147-A177-3AD203B41FA5}">
                      <a16:colId xmlns:a16="http://schemas.microsoft.com/office/drawing/2014/main" val="737064853"/>
                    </a:ext>
                  </a:extLst>
                </a:gridCol>
                <a:gridCol w="5390707">
                  <a:extLst>
                    <a:ext uri="{9D8B030D-6E8A-4147-A177-3AD203B41FA5}">
                      <a16:colId xmlns:a16="http://schemas.microsoft.com/office/drawing/2014/main" val="1973091912"/>
                    </a:ext>
                  </a:extLst>
                </a:gridCol>
              </a:tblGrid>
              <a:tr h="503653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positivos - O que correu bem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a melhorar</a:t>
                      </a:r>
                      <a:endParaRPr lang="pt-PT" noProof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00904"/>
                  </a:ext>
                </a:extLst>
              </a:tr>
              <a:tr h="18400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Cooperação entre membros do projeto equilibrada e complementária.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Identificação dos requerimentos e desenvolvimento do plano de execução.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Estudo mais extensivo da competição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Estudar e identificar o público alvo com mais rigor.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968583"/>
                  </a:ext>
                </a:extLst>
              </a:tr>
              <a:tr h="503653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o próximo sprint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PT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32719"/>
                  </a:ext>
                </a:extLst>
              </a:tr>
              <a:tr h="184009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Desenvolver um projeto novo com um conceito diferente de outros da mesma área.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Investigação mais exaustiva e organizar melhor a informação.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0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216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Levantamento de Requisitos Funcionais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Kertana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DE92D16-9DA4-4CD8-8FFB-8D135ADBD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361840"/>
              </p:ext>
            </p:extLst>
          </p:nvPr>
        </p:nvGraphicFramePr>
        <p:xfrm>
          <a:off x="417724" y="1333215"/>
          <a:ext cx="5465285" cy="51807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5074">
                  <a:extLst>
                    <a:ext uri="{9D8B030D-6E8A-4147-A177-3AD203B41FA5}">
                      <a16:colId xmlns:a16="http://schemas.microsoft.com/office/drawing/2014/main" val="2071877735"/>
                    </a:ext>
                  </a:extLst>
                </a:gridCol>
                <a:gridCol w="1843584">
                  <a:extLst>
                    <a:ext uri="{9D8B030D-6E8A-4147-A177-3AD203B41FA5}">
                      <a16:colId xmlns:a16="http://schemas.microsoft.com/office/drawing/2014/main" val="3074743596"/>
                    </a:ext>
                  </a:extLst>
                </a:gridCol>
                <a:gridCol w="2706924">
                  <a:extLst>
                    <a:ext uri="{9D8B030D-6E8A-4147-A177-3AD203B41FA5}">
                      <a16:colId xmlns:a16="http://schemas.microsoft.com/office/drawing/2014/main" val="784568054"/>
                    </a:ext>
                  </a:extLst>
                </a:gridCol>
                <a:gridCol w="509703">
                  <a:extLst>
                    <a:ext uri="{9D8B030D-6E8A-4147-A177-3AD203B41FA5}">
                      <a16:colId xmlns:a16="http://schemas.microsoft.com/office/drawing/2014/main" val="2931232095"/>
                    </a:ext>
                  </a:extLst>
                </a:gridCol>
              </a:tblGrid>
              <a:tr h="13687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#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Nome do Requisito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Descrição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Pri.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1115172078"/>
                  </a:ext>
                </a:extLst>
              </a:tr>
              <a:tr h="28011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FR01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Selecionar ponto no mapa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Utilizador pode gerar um ponto no mapa, ao clicar no mesmo. (ponto não é visível para o utilizador)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Alto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326900794"/>
                  </a:ext>
                </a:extLst>
              </a:tr>
              <a:tr h="28011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FR02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Gerar uma circunferência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O site adiciona uma circunferência com centro no ponto do clique do utilizador.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Alto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1291981191"/>
                  </a:ext>
                </a:extLst>
              </a:tr>
              <a:tr h="4233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FR03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Verificar hortaliças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 dirty="0">
                          <a:effectLst/>
                        </a:rPr>
                        <a:t>O site verifica as hortaliças que têm condições para serem plantadas na área da circunferência ou zona do mapa.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Alto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2817335634"/>
                  </a:ext>
                </a:extLst>
              </a:tr>
              <a:tr h="28011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FR04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Atualizar lista de hortaliças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O site atualiza a lista de hortaliças. Acontece depois da verificação de hortaliças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Alto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2369344968"/>
                  </a:ext>
                </a:extLst>
              </a:tr>
              <a:tr h="4233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FR05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Aproximar mapa para zona indicada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O utilizador, ao fazer pesquisa de um conselho ou município, o site abre a página com o mapa aproximado na zona pesquisada.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Alto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744352369"/>
                  </a:ext>
                </a:extLst>
              </a:tr>
              <a:tr h="28011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FR06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 dirty="0">
                          <a:effectLst/>
                        </a:rPr>
                        <a:t>Atualizar lista com pesquisa indicada pelo utilizador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O utilizador, ao fazer pesquisa de uma hortaliça, o site abre a página com a hortaliça indicada na lista.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Alto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2871943263"/>
                  </a:ext>
                </a:extLst>
              </a:tr>
              <a:tr h="4233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FR07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Áreas do mapa sombreadas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Dependendo das hortaliças que aparecem na lista de hortaliças, o mapa sombreia zonas onde a hortaliça tenha condições para plantação.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Alto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2765813952"/>
                  </a:ext>
                </a:extLst>
              </a:tr>
              <a:tr h="28011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FR08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Adicionar marcador de hortaliça no mapa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Utilizador adiciona um marcador específico de uma hortaliça num ponto do seu terreno no mapa.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Médio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1063835935"/>
                  </a:ext>
                </a:extLst>
              </a:tr>
              <a:tr h="2801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FR09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Progressão do marcador no mapa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O marcador aumenta de tamanho no mapa, quanto menos tempo faltar para a colheita da hortaliça.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Médio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3539179510"/>
                  </a:ext>
                </a:extLst>
              </a:tr>
              <a:tr h="42335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FR010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Enviar notificação email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O utilizador é notificado por correio eletrónico de que uma das suas plantações está no tempo de ser colhida.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Médio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3572167998"/>
                  </a:ext>
                </a:extLst>
              </a:tr>
              <a:tr h="2801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FR011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Remover terreno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Utilizador clica num botão para remover o terreno da lista de terrenos do seu perfil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Baixo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2854554814"/>
                  </a:ext>
                </a:extLst>
              </a:tr>
              <a:tr h="2801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FR012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Remover marcador do mapa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Utilizador seleciona um botão que lhe permite clicar num marcador do mapa para removê-lo.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Baixo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3355936064"/>
                  </a:ext>
                </a:extLst>
              </a:tr>
              <a:tr h="2801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FR13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Remover hortaliça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Utilizador remove hortaliça da lista de hortaliças do perfil do terreno. Ao clicar num botão para remover.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 dirty="0">
                          <a:effectLst/>
                        </a:rPr>
                        <a:t>Baixo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213804706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2D74E3D-E882-436F-9753-0F72DB7C1E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721088"/>
              </p:ext>
            </p:extLst>
          </p:nvPr>
        </p:nvGraphicFramePr>
        <p:xfrm>
          <a:off x="5883009" y="1920177"/>
          <a:ext cx="6150242" cy="33507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0171">
                  <a:extLst>
                    <a:ext uri="{9D8B030D-6E8A-4147-A177-3AD203B41FA5}">
                      <a16:colId xmlns:a16="http://schemas.microsoft.com/office/drawing/2014/main" val="1071083631"/>
                    </a:ext>
                  </a:extLst>
                </a:gridCol>
                <a:gridCol w="2043064">
                  <a:extLst>
                    <a:ext uri="{9D8B030D-6E8A-4147-A177-3AD203B41FA5}">
                      <a16:colId xmlns:a16="http://schemas.microsoft.com/office/drawing/2014/main" val="2462465511"/>
                    </a:ext>
                  </a:extLst>
                </a:gridCol>
                <a:gridCol w="3003423">
                  <a:extLst>
                    <a:ext uri="{9D8B030D-6E8A-4147-A177-3AD203B41FA5}">
                      <a16:colId xmlns:a16="http://schemas.microsoft.com/office/drawing/2014/main" val="2446569778"/>
                    </a:ext>
                  </a:extLst>
                </a:gridCol>
                <a:gridCol w="573584">
                  <a:extLst>
                    <a:ext uri="{9D8B030D-6E8A-4147-A177-3AD203B41FA5}">
                      <a16:colId xmlns:a16="http://schemas.microsoft.com/office/drawing/2014/main" val="25618103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#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Nome do Requisito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Descrição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Pri.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8780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NFR01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Receber coordenadas da área do terreno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Quando o utilizador seleciona um ponto no mapa, o site envia as coordenadas da área à volta do ponto, que representa o terreno do utilizador, para a base de dados.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Alto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8902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NFR02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Receber informação da API do clima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Sistema recebe dados sobre clima, temperatura, terreno, vindos de uma API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Alto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2040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NFR03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 dirty="0">
                          <a:effectLst/>
                        </a:rPr>
                        <a:t>Receber informação da API do terreno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Sistema recebe dados sobre os tipos de terreno, vindos de uma API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940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NFR04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Receber hortaliças da base de dados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Receber as hortaliças da base de dados, que correspondem às características da região, donde a área selecionada se situa.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Alto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6936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NFR05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Enviar coordenadas do marcador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Envia coordenadas do ponto onde o utilizador clicou no mapa, para a base de dados, quando criando um marcador da hortaliça.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Médio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358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 dirty="0">
                          <a:effectLst/>
                        </a:rPr>
                        <a:t>NFR06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Receber imagem do marcador da hortaliça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Recebe o link da imagem que representa a hortaliça para pôr no mapa, exatamente no ponto onde o utilizador clicou.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Médio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0687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NFR07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 dirty="0">
                          <a:effectLst/>
                        </a:rPr>
                        <a:t>Atualiza dados no perfil do terreno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O site grava os dados da nova hortaliça adicionada ao perfil de um terreno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Alta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1537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NFR08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 dirty="0">
                          <a:effectLst/>
                        </a:rPr>
                        <a:t>Gravar dados do terreno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Gravar os dados do terreno selecionado do mapa.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 dirty="0">
                          <a:effectLst/>
                        </a:rPr>
                        <a:t>Alta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0125535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3A51ED1E-EE51-44ED-AE10-C26D0588C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1331" y="917753"/>
            <a:ext cx="1378070" cy="830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7617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en-US" sz="1200" b="1" i="0" u="none" strike="noStrike" cap="none" normalizeH="0" baseline="0" dirty="0">
                <a:ln>
                  <a:noFill/>
                </a:ln>
                <a:solidFill>
                  <a:srgbClr val="4A4A4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Requisitos Funcionais</a:t>
            </a:r>
            <a:endParaRPr kumimoji="0" lang="pt-PT" altLang="en-US" sz="900" b="1" i="0" u="none" strike="noStrike" cap="none" normalizeH="0" baseline="0" dirty="0">
              <a:ln>
                <a:noFill/>
              </a:ln>
              <a:solidFill>
                <a:srgbClr val="4A4A4A"/>
              </a:solidFill>
              <a:effectLst/>
              <a:latin typeface="KlavikaMediumPlain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en-US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BE1CCA-164D-4857-9110-4E76937EB927}"/>
              </a:ext>
            </a:extLst>
          </p:cNvPr>
          <p:cNvSpPr/>
          <p:nvPr/>
        </p:nvSpPr>
        <p:spPr>
          <a:xfrm>
            <a:off x="8130538" y="1627042"/>
            <a:ext cx="17155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en-US" sz="1100" b="1" dirty="0">
                <a:solidFill>
                  <a:srgbClr val="4A4A4A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</a:t>
            </a:r>
            <a:r>
              <a:rPr lang="pt-PT" altLang="en-US" sz="1100" b="1" dirty="0" bmk="">
                <a:solidFill>
                  <a:srgbClr val="4A4A4A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equisitos Não Funcionais</a:t>
            </a:r>
            <a:endParaRPr lang="pt-PT" altLang="en-US" sz="1100" b="1" dirty="0">
              <a:solidFill>
                <a:srgbClr val="4A4A4A"/>
              </a:solidFill>
              <a:latin typeface="KlavikaMediumPlain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787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ureate">
      <a:dk1>
        <a:srgbClr val="DE3831"/>
      </a:dk1>
      <a:lt1>
        <a:sysClr val="window" lastClr="FFFFFF"/>
      </a:lt1>
      <a:dk2>
        <a:srgbClr val="DE3831"/>
      </a:dk2>
      <a:lt2>
        <a:srgbClr val="E7E6E6"/>
      </a:lt2>
      <a:accent1>
        <a:srgbClr val="EB5D13"/>
      </a:accent1>
      <a:accent2>
        <a:srgbClr val="F59100"/>
      </a:accent2>
      <a:accent3>
        <a:srgbClr val="A10E2F"/>
      </a:accent3>
      <a:accent4>
        <a:srgbClr val="40ACB6"/>
      </a:accent4>
      <a:accent5>
        <a:srgbClr val="706F6F"/>
      </a:accent5>
      <a:accent6>
        <a:srgbClr val="3363AC"/>
      </a:accent6>
      <a:hlink>
        <a:srgbClr val="0563C1"/>
      </a:hlink>
      <a:folHlink>
        <a:srgbClr val="954F72"/>
      </a:folHlink>
    </a:clrScheme>
    <a:fontScheme name="Instalación integrada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1989</TotalTime>
  <Words>2640</Words>
  <Application>Microsoft Office PowerPoint</Application>
  <PresentationFormat>Ecrã Panorâmico</PresentationFormat>
  <Paragraphs>377</Paragraphs>
  <Slides>18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4" baseType="lpstr">
      <vt:lpstr>Arial</vt:lpstr>
      <vt:lpstr>Calibri</vt:lpstr>
      <vt:lpstr>KlavikaMediumPlain</vt:lpstr>
      <vt:lpstr>Trebuchet MS</vt:lpstr>
      <vt:lpstr>Verdana</vt:lpstr>
      <vt:lpstr>Office Theme</vt:lpstr>
      <vt:lpstr>Apresentação do PowerPoint</vt:lpstr>
      <vt:lpstr>Equipa de projecto</vt:lpstr>
      <vt:lpstr>Equipa de projecto</vt:lpstr>
      <vt:lpstr>Apresentação da Entidade Promotora</vt:lpstr>
      <vt:lpstr>Âmbito &amp; Objetivos do Projecto</vt:lpstr>
      <vt:lpstr>Apresentação do PowerPoint</vt:lpstr>
      <vt:lpstr>Diagrama de Contexto</vt:lpstr>
      <vt:lpstr>Sprint Retrospective</vt:lpstr>
      <vt:lpstr>Levantamento de Requisitos Funcionais</vt:lpstr>
      <vt:lpstr>Diagrama de Casos de Utilização </vt:lpstr>
      <vt:lpstr>UC07 – Adicionar hortaliça à lista</vt:lpstr>
      <vt:lpstr>UC11 – Adicionar hortaliça à lista do perfil do terreno</vt:lpstr>
      <vt:lpstr>UC10 –  Pesquisar terreno c/ base numa hortaliça</vt:lpstr>
      <vt:lpstr>UC03 –  Selecionar área do terreno</vt:lpstr>
      <vt:lpstr>UC02 –  Adicionar perfil de um terreno</vt:lpstr>
      <vt:lpstr>UC09 –  Pesquisar hortaliça c/ base numa zona do mapa</vt:lpstr>
      <vt:lpstr>Modelo de Domínio </vt:lpstr>
      <vt:lpstr>Sprint Retrospective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Yaiza Díaz</dc:creator>
  <cp:lastModifiedBy>N'zembo Ivanilson da Costa Pitta Gros</cp:lastModifiedBy>
  <cp:revision>176</cp:revision>
  <dcterms:created xsi:type="dcterms:W3CDTF">2017-01-02T11:35:00Z</dcterms:created>
  <dcterms:modified xsi:type="dcterms:W3CDTF">2020-11-15T23:53:58Z</dcterms:modified>
</cp:coreProperties>
</file>